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599"/>
          </a:xfrm>
        </p:spPr>
        <p:txBody>
          <a:bodyPr>
            <a:normAutofit fontScale="90000"/>
          </a:bodyPr>
          <a:lstStyle/>
          <a:p>
            <a:r>
              <a:rPr lang="en-US" dirty="0" smtClean="0"/>
              <a:t>Gastrointestinal System</a:t>
            </a:r>
            <a:endParaRPr lang="en-GB" dirty="0"/>
          </a:p>
        </p:txBody>
      </p:sp>
      <p:sp>
        <p:nvSpPr>
          <p:cNvPr id="3" name="Subtitle 2"/>
          <p:cNvSpPr>
            <a:spLocks noGrp="1"/>
          </p:cNvSpPr>
          <p:nvPr>
            <p:ph type="subTitle" idx="1"/>
          </p:nvPr>
        </p:nvSpPr>
        <p:spPr>
          <a:xfrm>
            <a:off x="228600" y="762000"/>
            <a:ext cx="8686800" cy="6096000"/>
          </a:xfrm>
        </p:spPr>
        <p:txBody>
          <a:bodyPr>
            <a:normAutofit lnSpcReduction="10000"/>
          </a:bodyPr>
          <a:lstStyle/>
          <a:p>
            <a:pPr algn="just"/>
            <a:r>
              <a:rPr lang="en-US" sz="2800" dirty="0" smtClean="0"/>
              <a:t>The gastrointestinal (GIT) system consist of 3 major parts:</a:t>
            </a:r>
          </a:p>
          <a:p>
            <a:pPr algn="just"/>
            <a:r>
              <a:rPr lang="en-US" sz="2800" dirty="0" smtClean="0"/>
              <a:t>1-The oral cavity includes salivary glands, tongue, and teeth.</a:t>
            </a:r>
          </a:p>
          <a:p>
            <a:pPr algn="just"/>
            <a:r>
              <a:rPr lang="en-US" sz="2800" dirty="0" smtClean="0"/>
              <a:t>2-The tubular tract consist tract of the esophagus, stomach, small intestine, large intestine, rectum, anal canal, and anus.</a:t>
            </a:r>
          </a:p>
          <a:p>
            <a:pPr algn="just"/>
            <a:r>
              <a:rPr lang="en-US" sz="2800" dirty="0" smtClean="0"/>
              <a:t>3-The accessory GI glands include the liver, gall bladder and exocrine pancreas</a:t>
            </a:r>
            <a:r>
              <a:rPr lang="en-US" dirty="0" smtClean="0"/>
              <a:t>.</a:t>
            </a:r>
          </a:p>
          <a:p>
            <a:pPr algn="just"/>
            <a:r>
              <a:rPr lang="en-US" dirty="0" smtClean="0"/>
              <a:t>Function:</a:t>
            </a:r>
          </a:p>
          <a:p>
            <a:pPr algn="just"/>
            <a:r>
              <a:rPr lang="en-US" dirty="0" smtClean="0"/>
              <a:t>The digestive system secretes enzymes and hormones that function in, ingestion, digestion, and absorption of nutrients, elimination of indigestible materials.</a:t>
            </a:r>
          </a:p>
          <a:p>
            <a:pPr algn="just"/>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228600" y="457200"/>
            <a:ext cx="8686800" cy="6172200"/>
          </a:xfrm>
        </p:spPr>
        <p:txBody>
          <a:bodyPr/>
          <a:lstStyle/>
          <a:p>
            <a:pPr>
              <a:buNone/>
            </a:pPr>
            <a:r>
              <a:rPr lang="en-US" dirty="0" smtClean="0"/>
              <a:t>Histology of digestive system:</a:t>
            </a:r>
          </a:p>
          <a:p>
            <a:pPr>
              <a:buNone/>
            </a:pPr>
            <a:r>
              <a:rPr lang="en-US" sz="2800" dirty="0" smtClean="0"/>
              <a:t>Basic histological layers:</a:t>
            </a:r>
          </a:p>
          <a:p>
            <a:pPr>
              <a:buNone/>
            </a:pPr>
            <a:r>
              <a:rPr lang="en-US" sz="2800" dirty="0" smtClean="0"/>
              <a:t>1-</a:t>
            </a:r>
            <a:r>
              <a:rPr lang="en-US" sz="2800" b="1" dirty="0" smtClean="0"/>
              <a:t>Mucosa</a:t>
            </a:r>
          </a:p>
          <a:p>
            <a:pPr>
              <a:buNone/>
            </a:pPr>
            <a:r>
              <a:rPr lang="en-US" sz="2800" dirty="0" smtClean="0"/>
              <a:t>A-Epithelium</a:t>
            </a:r>
          </a:p>
          <a:p>
            <a:pPr>
              <a:buNone/>
            </a:pPr>
            <a:r>
              <a:rPr lang="en-US" sz="2800" dirty="0" smtClean="0"/>
              <a:t>B-Lamina propria</a:t>
            </a:r>
          </a:p>
          <a:p>
            <a:pPr>
              <a:buNone/>
            </a:pPr>
            <a:r>
              <a:rPr lang="en-US" sz="2800" dirty="0" smtClean="0"/>
              <a:t>C-Muscularis mucosa</a:t>
            </a:r>
          </a:p>
          <a:p>
            <a:pPr>
              <a:buNone/>
            </a:pPr>
            <a:r>
              <a:rPr lang="en-US" sz="2800" dirty="0" smtClean="0"/>
              <a:t>2-</a:t>
            </a:r>
            <a:r>
              <a:rPr lang="en-US" sz="2800" b="1" dirty="0" smtClean="0"/>
              <a:t>Sub mucosa</a:t>
            </a:r>
          </a:p>
          <a:p>
            <a:pPr>
              <a:buNone/>
            </a:pPr>
            <a:r>
              <a:rPr lang="en-US" sz="2800" dirty="0" smtClean="0"/>
              <a:t>3-</a:t>
            </a:r>
            <a:r>
              <a:rPr lang="en-US" sz="2800" b="1" dirty="0" smtClean="0"/>
              <a:t>Muscularis</a:t>
            </a:r>
          </a:p>
          <a:p>
            <a:pPr>
              <a:buNone/>
            </a:pPr>
            <a:r>
              <a:rPr lang="en-US" sz="2800" dirty="0" smtClean="0"/>
              <a:t>4- </a:t>
            </a:r>
            <a:r>
              <a:rPr lang="en-US" sz="2800" b="1" dirty="0" smtClean="0"/>
              <a:t>Serosa</a:t>
            </a:r>
          </a:p>
          <a:p>
            <a:pPr algn="just">
              <a:buNone/>
            </a:pPr>
            <a:r>
              <a:rPr lang="en-US" sz="2800" dirty="0" smtClean="0"/>
              <a:t>These layers are similar throughout the length of the digestive tract but display regional modifications and specializations. </a:t>
            </a:r>
            <a:endParaRPr lang="en-GB"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GB" dirty="0"/>
          </a:p>
        </p:txBody>
      </p:sp>
      <p:pic>
        <p:nvPicPr>
          <p:cNvPr id="4" name="Picture 6" descr="177670"/>
          <p:cNvPicPr>
            <a:picLocks noGrp="1" noChangeAspect="1" noChangeArrowheads="1"/>
          </p:cNvPicPr>
          <p:nvPr>
            <p:ph idx="1"/>
          </p:nvPr>
        </p:nvPicPr>
        <p:blipFill>
          <a:blip r:embed="rId2"/>
          <a:srcRect/>
          <a:stretch>
            <a:fillRect/>
          </a:stretch>
        </p:blipFill>
        <p:spPr>
          <a:xfrm>
            <a:off x="152400" y="381000"/>
            <a:ext cx="8991600" cy="6248400"/>
          </a:xfrm>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dirty="0" smtClean="0"/>
              <a:t> </a:t>
            </a:r>
            <a:endParaRPr lang="en-GB" dirty="0"/>
          </a:p>
        </p:txBody>
      </p:sp>
      <p:sp>
        <p:nvSpPr>
          <p:cNvPr id="3" name="Content Placeholder 2"/>
          <p:cNvSpPr>
            <a:spLocks noGrp="1"/>
          </p:cNvSpPr>
          <p:nvPr>
            <p:ph idx="1"/>
          </p:nvPr>
        </p:nvSpPr>
        <p:spPr>
          <a:xfrm>
            <a:off x="0" y="228600"/>
            <a:ext cx="9144000" cy="6324600"/>
          </a:xfrm>
        </p:spPr>
        <p:txBody>
          <a:bodyPr>
            <a:normAutofit fontScale="92500"/>
          </a:bodyPr>
          <a:lstStyle/>
          <a:p>
            <a:pPr>
              <a:buNone/>
            </a:pPr>
            <a:r>
              <a:rPr lang="en-US" b="1" dirty="0" smtClean="0"/>
              <a:t>-Mucosa</a:t>
            </a:r>
          </a:p>
          <a:p>
            <a:pPr algn="just">
              <a:buNone/>
            </a:pPr>
            <a:r>
              <a:rPr lang="en-US" sz="2800" dirty="0" smtClean="0"/>
              <a:t>1-The lumen of the alimentary canal is lined by an epithelium.</a:t>
            </a:r>
          </a:p>
          <a:p>
            <a:pPr algn="just">
              <a:buNone/>
            </a:pPr>
            <a:r>
              <a:rPr lang="en-US" sz="2800" dirty="0" smtClean="0"/>
              <a:t>2-lamina propria represent the deep region which consist of loose c.t this region is richly by vascular zed, c.t houses glands as well as lymph vessels and occasional lymph nodules.</a:t>
            </a:r>
          </a:p>
          <a:p>
            <a:pPr algn="just">
              <a:buNone/>
            </a:pPr>
            <a:r>
              <a:rPr lang="en-US" sz="2800" dirty="0" smtClean="0"/>
              <a:t>3-Lamina propria is surrounded by c.t coat is the muscularis mucosa, composed of an inner circular layer and an outer longitudinal layer of smooth muscle.</a:t>
            </a:r>
          </a:p>
          <a:p>
            <a:pPr algn="just">
              <a:buNone/>
            </a:pPr>
            <a:r>
              <a:rPr lang="en-US" sz="2800" b="1" dirty="0" smtClean="0"/>
              <a:t> -Sub mucosa</a:t>
            </a:r>
          </a:p>
          <a:p>
            <a:pPr algn="just">
              <a:buNone/>
            </a:pPr>
            <a:r>
              <a:rPr lang="en-US" sz="2800" dirty="0" smtClean="0"/>
              <a:t>1-is composed of a dense, irregular fibro elastic c.t layer.</a:t>
            </a:r>
          </a:p>
          <a:p>
            <a:pPr algn="just">
              <a:buNone/>
            </a:pPr>
            <a:r>
              <a:rPr lang="en-US" sz="2800" dirty="0" smtClean="0"/>
              <a:t>2-this layer houses no glands except in the esophagus and duodenum.</a:t>
            </a:r>
          </a:p>
          <a:p>
            <a:pPr algn="just">
              <a:buNone/>
            </a:pPr>
            <a:r>
              <a:rPr lang="en-US" sz="2800" dirty="0" smtClean="0"/>
              <a:t>3-sub mucosa  contains blood and lymph vessels as well as a component of the enteric nervous system known as Meiss-</a:t>
            </a:r>
            <a:r>
              <a:rPr lang="en-US" sz="2800" dirty="0" err="1" smtClean="0"/>
              <a:t>Ner´s</a:t>
            </a:r>
            <a:endParaRPr lang="en-GB"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152400" y="457200"/>
            <a:ext cx="8763000" cy="6172200"/>
          </a:xfrm>
        </p:spPr>
        <p:txBody>
          <a:bodyPr>
            <a:normAutofit/>
          </a:bodyPr>
          <a:lstStyle/>
          <a:p>
            <a:pPr algn="just">
              <a:buNone/>
            </a:pPr>
            <a:r>
              <a:rPr lang="en-US" sz="2800" smtClean="0"/>
              <a:t>sub </a:t>
            </a:r>
            <a:r>
              <a:rPr lang="en-US" sz="2800" dirty="0" smtClean="0"/>
              <a:t>mucosa plexus(controls the motility of the mucosa and secretory activities of its glands).</a:t>
            </a:r>
          </a:p>
          <a:p>
            <a:pPr algn="just">
              <a:buNone/>
            </a:pPr>
            <a:r>
              <a:rPr lang="en-US" sz="2800" b="1" dirty="0" smtClean="0"/>
              <a:t>-Muscularis externa</a:t>
            </a:r>
          </a:p>
          <a:p>
            <a:pPr algn="just">
              <a:buNone/>
            </a:pPr>
            <a:r>
              <a:rPr lang="en-US" sz="2800" dirty="0" smtClean="0"/>
              <a:t>1-thick muscular layer is invested by the sub mucosa.</a:t>
            </a:r>
          </a:p>
          <a:p>
            <a:pPr algn="just">
              <a:buNone/>
            </a:pPr>
            <a:r>
              <a:rPr lang="en-US" sz="2800" dirty="0" smtClean="0"/>
              <a:t>2-responsible for peristaltic activity, which moves the contents of the lumen along the alimentary tract.</a:t>
            </a:r>
          </a:p>
          <a:p>
            <a:pPr algn="just">
              <a:buNone/>
            </a:pPr>
            <a:r>
              <a:rPr lang="en-US" sz="2800" dirty="0" smtClean="0"/>
              <a:t>3-the muscularis externa is composed of smooth muscle(except in the esophagus) and is usually organized in an inner circular layer and outer longitudinal layer.</a:t>
            </a:r>
          </a:p>
          <a:p>
            <a:pPr algn="just">
              <a:buNone/>
            </a:pPr>
            <a:r>
              <a:rPr lang="en-US" sz="2800" dirty="0" smtClean="0"/>
              <a:t>4-a second components of the enteric nervous system, known as Auerbach´s myenteric plexus, is situated between the two layer and regular the activity of the muscularis externa.</a:t>
            </a:r>
            <a:endParaRPr lang="en-GB"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304800" y="533400"/>
            <a:ext cx="8686800" cy="6096000"/>
          </a:xfrm>
        </p:spPr>
        <p:txBody>
          <a:bodyPr/>
          <a:lstStyle/>
          <a:p>
            <a:pPr>
              <a:buNone/>
            </a:pPr>
            <a:r>
              <a:rPr lang="en-US" b="1" dirty="0" smtClean="0"/>
              <a:t>-Serosa or adventitia</a:t>
            </a:r>
          </a:p>
          <a:p>
            <a:pPr algn="just">
              <a:buNone/>
            </a:pPr>
            <a:r>
              <a:rPr lang="en-US" sz="2800" dirty="0" smtClean="0"/>
              <a:t>1-thin c.t layer is envelope the muscularis externa.</a:t>
            </a:r>
          </a:p>
          <a:p>
            <a:pPr algn="just">
              <a:buNone/>
            </a:pPr>
            <a:r>
              <a:rPr lang="en-US" sz="2800" dirty="0" smtClean="0"/>
              <a:t>2-if the alimentary canal region is intra peritoneal, it is invested by peritoneum, and the covering is known as the serosa, while if the organ is retroperitoneal, it adheres to the body wall by its adventitia.</a:t>
            </a:r>
            <a:endParaRPr lang="en-GB"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407</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Gastrointestinal System</vt:lpstr>
      <vt:lpstr>Slide 2</vt:lpstr>
      <vt:lpstr>Slide 3</vt:lpstr>
      <vt:lpstr> </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Gastrointestinal System</dc:title>
  <dc:creator>fteen</dc:creator>
  <cp:lastModifiedBy>Maher Fattouh</cp:lastModifiedBy>
  <cp:revision>1</cp:revision>
  <dcterms:created xsi:type="dcterms:W3CDTF">2006-08-16T00:00:00Z</dcterms:created>
  <dcterms:modified xsi:type="dcterms:W3CDTF">2019-01-07T16:43:25Z</dcterms:modified>
</cp:coreProperties>
</file>